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66" r:id="rId3"/>
    <p:sldId id="264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0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6823" autoAdjust="0"/>
  </p:normalViewPr>
  <p:slideViewPr>
    <p:cSldViewPr snapToGrid="0" showGuides="1">
      <p:cViewPr varScale="1">
        <p:scale>
          <a:sx n="72" d="100"/>
          <a:sy n="72" d="100"/>
        </p:scale>
        <p:origin x="1027" y="62"/>
      </p:cViewPr>
      <p:guideLst>
        <p:guide orient="horz" pos="2160"/>
        <p:guide pos="3840"/>
        <p:guide orient="horz" pos="100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E21EE2-A05C-43F5-9048-29DE5227DF2C}" type="datetimeFigureOut">
              <a:rPr lang="ko-KR" altLang="en-US" smtClean="0"/>
              <a:t>2024-06-29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E62769-B8C0-44AA-A008-0331FB74CEB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9585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저는 경북대학교병원 피부과에 근무하고 있는 </a:t>
            </a:r>
            <a:r>
              <a:rPr lang="ko-KR" altLang="en-US" dirty="0" err="1" smtClean="0"/>
              <a:t>이석종</a:t>
            </a:r>
            <a:r>
              <a:rPr lang="ko-KR" altLang="en-US" dirty="0" smtClean="0"/>
              <a:t> 교수입니다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오늘 저는 환자들이 피부과를 방문했을 때 시행하는 여러 검사 중 피부조직검사에 대해 말씀드리고자 합니다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저는 피부과 진료 외에 피부병리학을 전공한 인연으로 </a:t>
            </a:r>
            <a:r>
              <a:rPr lang="ko-KR" altLang="en-US" dirty="0" err="1" smtClean="0"/>
              <a:t>경북대병원</a:t>
            </a:r>
            <a:r>
              <a:rPr lang="ko-KR" altLang="en-US" dirty="0" smtClean="0"/>
              <a:t> 병리과에서 피부병리검사의 </a:t>
            </a:r>
            <a:r>
              <a:rPr lang="ko-KR" altLang="en-US" dirty="0" err="1" smtClean="0"/>
              <a:t>병리판독을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도우고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있읍니다</a:t>
            </a:r>
            <a:r>
              <a:rPr lang="en-US" altLang="ko-KR" dirty="0" smtClean="0"/>
              <a:t>. 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62769-B8C0-44AA-A008-0331FB74CEB7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0231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lnSpc>
                <a:spcPct val="150000"/>
              </a:lnSpc>
              <a:buClr>
                <a:srgbClr val="000000"/>
              </a:buClr>
              <a:buSzPct val="150000"/>
              <a:buNone/>
              <a:defRPr/>
            </a:pPr>
            <a:endParaRPr lang="ko-KR" altLang="en-US" b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62769-B8C0-44AA-A008-0331FB74CEB7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16644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1"/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62769-B8C0-44AA-A008-0331FB74CEB7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5273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460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0508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6289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6105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6724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2024-06-29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1457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2024-06-29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239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2024-06-29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1253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2024-06-29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3013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2024-06-29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4072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D290-CA1D-4316-96B0-3F3B02B95C48}" type="datetimeFigureOut">
              <a:rPr lang="ko-KR" altLang="en-US" smtClean="0"/>
              <a:t>2024-06-29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2290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ED290-CA1D-4316-96B0-3F3B02B95C48}" type="datetimeFigureOut">
              <a:rPr lang="ko-KR" altLang="en-US" smtClean="0"/>
              <a:t>2024-06-29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7B2DC-427E-483D-A0A5-F005C9289D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490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ChangeArrowheads="1"/>
          </p:cNvSpPr>
          <p:nvPr/>
        </p:nvSpPr>
        <p:spPr bwMode="auto">
          <a:xfrm>
            <a:off x="2133600" y="1211646"/>
            <a:ext cx="79248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fontAlgn="ctr" latinLnBrk="1">
              <a:spcBef>
                <a:spcPct val="20000"/>
              </a:spcBef>
              <a:buClr>
                <a:srgbClr val="6A5CD0"/>
              </a:buClr>
              <a:buSzPct val="80000"/>
              <a:buFont typeface="Wingdings 2" panose="05020102010507070707" pitchFamily="18" charset="2"/>
              <a:buChar char="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1041400" indent="-368300" latinLnBrk="1">
              <a:spcBef>
                <a:spcPct val="20000"/>
              </a:spcBef>
              <a:buClr>
                <a:schemeClr val="tx2"/>
              </a:buClr>
              <a:buSzPct val="80000"/>
              <a:buFont typeface="Wingdings 2" panose="05020102010507070707" pitchFamily="18" charset="2"/>
              <a:buChar char="d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620838" indent="-327025" latinLnBrk="1">
              <a:spcBef>
                <a:spcPct val="20000"/>
              </a:spcBef>
              <a:buClr>
                <a:srgbClr val="6A5CD0"/>
              </a:buClr>
              <a:buSzPct val="85000"/>
              <a:buFont typeface="Wingdings 2" panose="05020102010507070707" pitchFamily="18" charset="2"/>
              <a:buChar char=""/>
              <a:defRPr kumimoji="1" sz="2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2138363" indent="-228600" latinLnBrk="1">
              <a:spcBef>
                <a:spcPct val="20000"/>
              </a:spcBef>
              <a:buClr>
                <a:schemeClr val="tx2"/>
              </a:buClr>
              <a:buSzPct val="90000"/>
              <a:buFont typeface="Wingdings 2" panose="05020102010507070707" pitchFamily="18" charset="2"/>
              <a:buChar char="d"/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557463" indent="-228600" latinLnBrk="1">
              <a:spcBef>
                <a:spcPct val="20000"/>
              </a:spcBef>
              <a:buClr>
                <a:srgbClr val="6A5CD0"/>
              </a:buClr>
              <a:buSzPct val="95000"/>
              <a:buFont typeface="Wingdings 2" panose="05020102010507070707" pitchFamily="18" charset="2"/>
              <a:buChar char=""/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301466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A5CD0"/>
              </a:buClr>
              <a:buSzPct val="95000"/>
              <a:buFont typeface="Wingdings 2" panose="05020102010507070707" pitchFamily="18" charset="2"/>
              <a:buChar char=""/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347186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A5CD0"/>
              </a:buClr>
              <a:buSzPct val="95000"/>
              <a:buFont typeface="Wingdings 2" panose="05020102010507070707" pitchFamily="18" charset="2"/>
              <a:buChar char=""/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92906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A5CD0"/>
              </a:buClr>
              <a:buSzPct val="95000"/>
              <a:buFont typeface="Wingdings 2" panose="05020102010507070707" pitchFamily="18" charset="2"/>
              <a:buChar char=""/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438626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A5CD0"/>
              </a:buClr>
              <a:buSzPct val="95000"/>
              <a:buFont typeface="Wingdings 2" panose="05020102010507070707" pitchFamily="18" charset="2"/>
              <a:buChar char=""/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fontAlgn="base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ko-KR" altLang="en-US" sz="7200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피부</a:t>
            </a:r>
            <a:r>
              <a:rPr lang="en-US" altLang="ko-KR" sz="7200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o-KR" altLang="en-US" sz="7200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곰팡이 검사   </a:t>
            </a:r>
            <a:r>
              <a:rPr lang="en-US" altLang="ko-KR" sz="7200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(KOH </a:t>
            </a:r>
            <a:r>
              <a:rPr lang="ko-KR" altLang="en-US" sz="7200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검사</a:t>
            </a:r>
            <a:r>
              <a:rPr lang="en-US" altLang="ko-KR" sz="7200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algn="ctr" eaLnBrk="1" fontAlgn="base" hangingPunct="1">
              <a:lnSpc>
                <a:spcPct val="16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ko-KR" sz="48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ko-KR" altLang="en-US" sz="48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환자</a:t>
            </a:r>
            <a:r>
              <a:rPr lang="en-US" altLang="ko-KR" sz="48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·</a:t>
            </a:r>
            <a:r>
              <a:rPr lang="ko-KR" altLang="en-US" sz="4800" dirty="0" err="1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보호자용</a:t>
            </a:r>
            <a:r>
              <a:rPr lang="en-US" altLang="ko-KR" sz="48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endParaRPr lang="en-US" altLang="ko-KR" sz="48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2"/>
          <p:cNvSpPr txBox="1"/>
          <p:nvPr/>
        </p:nvSpPr>
        <p:spPr>
          <a:xfrm>
            <a:off x="872305" y="5134451"/>
            <a:ext cx="5517581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ko-KR" altLang="en-US" sz="1600" dirty="0" smtClean="0"/>
              <a:t>자료 제공</a:t>
            </a:r>
            <a:r>
              <a:rPr lang="en-US" altLang="ko-KR" sz="1600" dirty="0" smtClean="0"/>
              <a:t>; </a:t>
            </a:r>
            <a:r>
              <a:rPr lang="ko-KR" altLang="en-US" b="1" dirty="0" err="1" smtClean="0"/>
              <a:t>이석종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이석종피부과 원장</a:t>
            </a:r>
            <a:r>
              <a:rPr lang="en-US" altLang="ko-KR" b="1" dirty="0" smtClean="0"/>
              <a:t>)</a:t>
            </a:r>
          </a:p>
          <a:p>
            <a:pPr fontAlgn="base"/>
            <a:endParaRPr lang="en-US" altLang="ko-KR" sz="1600" dirty="0" smtClean="0"/>
          </a:p>
          <a:p>
            <a:pPr fontAlgn="base"/>
            <a:r>
              <a:rPr lang="en-US" altLang="ko-KR" sz="1600" dirty="0"/>
              <a:t>  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전</a:t>
            </a:r>
            <a:r>
              <a:rPr lang="en-US" altLang="ko-KR" sz="1600" dirty="0" smtClean="0"/>
              <a:t>) </a:t>
            </a:r>
            <a:r>
              <a:rPr lang="ko-KR" altLang="en-US" sz="1400" dirty="0" smtClean="0"/>
              <a:t>경북대학교병원 피부과 교수</a:t>
            </a:r>
            <a:endParaRPr lang="en-US" altLang="ko-KR" sz="1400" dirty="0" smtClean="0"/>
          </a:p>
          <a:p>
            <a:pPr fontAlgn="base"/>
            <a:r>
              <a:rPr lang="ko-KR" altLang="en-US" sz="1400" dirty="0" smtClean="0"/>
              <a:t>  대한피부과학회 정회원</a:t>
            </a:r>
            <a:endParaRPr lang="en-US" altLang="ko-KR" sz="1400" dirty="0"/>
          </a:p>
          <a:p>
            <a:pPr fontAlgn="base"/>
            <a:r>
              <a:rPr lang="ko-KR" altLang="en-US" sz="1400" dirty="0" smtClean="0"/>
              <a:t>  </a:t>
            </a:r>
            <a:r>
              <a:rPr lang="en-US" altLang="ko-KR" sz="1400" dirty="0" smtClean="0"/>
              <a:t>(</a:t>
            </a:r>
            <a:r>
              <a:rPr lang="ko-KR" altLang="en-US" sz="1400" dirty="0"/>
              <a:t>전</a:t>
            </a:r>
            <a:r>
              <a:rPr lang="en-US" altLang="ko-KR" sz="1400" dirty="0"/>
              <a:t>) 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대한피부암학회 회장</a:t>
            </a:r>
            <a:r>
              <a:rPr lang="ko-KR" altLang="en-US" sz="1400" b="1" dirty="0" smtClean="0"/>
              <a:t> </a:t>
            </a:r>
            <a:r>
              <a:rPr lang="en-US" altLang="ko-KR" sz="1400" smtClean="0"/>
              <a:t>(</a:t>
            </a:r>
            <a:r>
              <a:rPr lang="en-US" altLang="ko-KR" sz="1400" smtClean="0"/>
              <a:t>2021.11~2024.3)</a:t>
            </a:r>
            <a:endParaRPr lang="en-US" altLang="ko-KR" sz="1400" dirty="0" smtClean="0"/>
          </a:p>
          <a:p>
            <a:pPr fontAlgn="base"/>
            <a:r>
              <a:rPr lang="ko-KR" altLang="en-US" sz="1400" dirty="0" smtClean="0"/>
              <a:t>  </a:t>
            </a:r>
            <a:r>
              <a:rPr lang="en-US" altLang="ko-KR" sz="1400" dirty="0"/>
              <a:t>(</a:t>
            </a:r>
            <a:r>
              <a:rPr lang="ko-KR" altLang="en-US" sz="1400" dirty="0"/>
              <a:t>전</a:t>
            </a:r>
            <a:r>
              <a:rPr lang="en-US" altLang="ko-KR" sz="1400" dirty="0"/>
              <a:t>) 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대한피부병리학회 회장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(2017.2~2019.2)</a:t>
            </a:r>
            <a:endParaRPr lang="en-US" altLang="ko-KR" sz="1400" dirty="0"/>
          </a:p>
          <a:p>
            <a:pPr fontAlgn="base"/>
            <a:r>
              <a:rPr lang="ko-KR" altLang="en-US" sz="1400" dirty="0" smtClean="0"/>
              <a:t>  </a:t>
            </a:r>
            <a:r>
              <a:rPr lang="en-US" altLang="ko-KR" sz="1400" dirty="0" smtClean="0"/>
              <a:t>(</a:t>
            </a:r>
            <a:r>
              <a:rPr lang="ko-KR" altLang="en-US" sz="1400" dirty="0"/>
              <a:t>전</a:t>
            </a:r>
            <a:r>
              <a:rPr lang="en-US" altLang="ko-KR" sz="1400" dirty="0"/>
              <a:t>) 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대한피부외과학회 회장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(2019.5~2021.4)</a:t>
            </a:r>
          </a:p>
        </p:txBody>
      </p:sp>
    </p:spTree>
    <p:extLst>
      <p:ext uri="{BB962C8B-B14F-4D97-AF65-F5344CB8AC3E}">
        <p14:creationId xmlns:p14="http://schemas.microsoft.com/office/powerpoint/2010/main" val="6027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1" name="Rectangle 3"/>
          <p:cNvSpPr>
            <a:spLocks noChangeArrowheads="1"/>
          </p:cNvSpPr>
          <p:nvPr/>
        </p:nvSpPr>
        <p:spPr bwMode="auto">
          <a:xfrm>
            <a:off x="2209800" y="260238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1pPr>
            <a:lvl2pPr marL="742950" indent="-28575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2pPr>
            <a:lvl3pPr marL="1143000" indent="-22860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3pPr>
            <a:lvl4pPr marL="1600200" indent="-22860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4pPr>
            <a:lvl5pPr marL="2057400" indent="-22860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9pPr>
          </a:lstStyle>
          <a:p>
            <a:pPr algn="ctr"/>
            <a:r>
              <a:rPr kumimoji="1" lang="en-US" altLang="ko-KR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KOH</a:t>
            </a:r>
            <a:r>
              <a:rPr kumimoji="1" lang="ko-KR" altLang="en-US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검사란 무엇인가</a:t>
            </a:r>
            <a:r>
              <a:rPr kumimoji="1" lang="en-US" altLang="ko-KR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kumimoji="1" lang="en-US" altLang="ko-KR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7910945" y="6345383"/>
            <a:ext cx="3004854" cy="3999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000000"/>
              </a:buClr>
              <a:buSzPct val="150000"/>
              <a:buFont typeface="Arial" panose="020B0604020202020204" pitchFamily="34" charset="0"/>
              <a:buNone/>
              <a:defRPr/>
            </a:pPr>
            <a:r>
              <a:rPr lang="ko-KR" altLang="en-US" sz="2000" b="1" dirty="0" smtClean="0">
                <a:solidFill>
                  <a:srgbClr val="000000"/>
                </a:solidFill>
                <a:latin typeface="+mn-ea"/>
              </a:rPr>
              <a:t>대한피부과학회 자료</a:t>
            </a:r>
            <a:endParaRPr lang="en-US" altLang="ko-KR" sz="2000" b="1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23454" y="1328047"/>
            <a:ext cx="11125201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1) KOH </a:t>
            </a:r>
            <a:r>
              <a:rPr kumimoji="0" lang="ko-KR" altLang="en-US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검사는 피부 질환이 곰팡이</a:t>
            </a:r>
            <a:r>
              <a:rPr kumimoji="0" lang="en-US" altLang="ko-KR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(</a:t>
            </a:r>
            <a:r>
              <a:rPr kumimoji="0" lang="ko-KR" altLang="en-US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진균</a:t>
            </a:r>
            <a:r>
              <a:rPr kumimoji="0" lang="en-US" altLang="ko-KR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)</a:t>
            </a:r>
            <a:r>
              <a:rPr kumimoji="0" lang="ko-KR" altLang="en-US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질환인지 아닌지 꼭 확인할 필요가 있을 때 행하는 필수적인 검사법이다</a:t>
            </a:r>
            <a:r>
              <a:rPr kumimoji="0" lang="en-US" altLang="ko-KR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. 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ko-KR" sz="2400" b="1" dirty="0">
              <a:solidFill>
                <a:srgbClr val="333333"/>
              </a:solidFill>
              <a:latin typeface="+mn-lt"/>
              <a:ea typeface="맑은 고딕" panose="020B0503020000020004" pitchFamily="50" charset="-127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2) </a:t>
            </a:r>
            <a:r>
              <a:rPr kumimoji="0" lang="ko-KR" altLang="en-US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결과를 확인하는데 시간이 별로 소요되지 않으며 통증이 없습니다</a:t>
            </a:r>
            <a:r>
              <a:rPr kumimoji="0" lang="en-US" altLang="ko-KR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.  </a:t>
            </a:r>
            <a:r>
              <a:rPr kumimoji="0" lang="ko-KR" altLang="en-US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다만 결과 </a:t>
            </a:r>
            <a:r>
              <a:rPr kumimoji="0" lang="ko-KR" altLang="en-US" sz="2400" b="1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판독시</a:t>
            </a:r>
            <a:r>
              <a:rPr kumimoji="0" lang="ko-KR" altLang="en-US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 자칫 잘못 판독할 수 있으므로 숙련된 피부과의사들에게만 </a:t>
            </a:r>
            <a:r>
              <a:rPr kumimoji="0" lang="ko-KR" altLang="en-US" sz="2400" b="1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보험 급여 검사가 </a:t>
            </a:r>
            <a:r>
              <a:rPr kumimoji="0" lang="ko-KR" altLang="en-US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허용됩니다</a:t>
            </a:r>
            <a:r>
              <a:rPr kumimoji="0" lang="en-US" altLang="ko-KR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.</a:t>
            </a:r>
            <a:endParaRPr kumimoji="0" lang="en-US" altLang="ko-K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돋움" panose="020B0600000101010101" pitchFamily="50" charset="-127"/>
              </a:rPr>
              <a:t> </a:t>
            </a:r>
            <a:endParaRPr kumimoji="0" lang="en-US" altLang="ko-K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3) </a:t>
            </a:r>
            <a:r>
              <a:rPr kumimoji="0" lang="ko-KR" altLang="en-US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검사 방법</a:t>
            </a:r>
            <a:endParaRPr kumimoji="0" lang="en-US" altLang="ko-K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24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  ① </a:t>
            </a:r>
            <a:r>
              <a:rPr kumimoji="0" lang="ko-KR" altLang="en-US" sz="24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의심되는 부분의 각질</a:t>
            </a:r>
            <a:r>
              <a:rPr kumimoji="0" lang="en-US" altLang="ko-KR" sz="24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, </a:t>
            </a:r>
            <a:r>
              <a:rPr kumimoji="0" lang="ko-KR" altLang="en-US" sz="24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모발</a:t>
            </a:r>
            <a:r>
              <a:rPr kumimoji="0" lang="en-US" altLang="ko-KR" sz="24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, </a:t>
            </a:r>
            <a:r>
              <a:rPr kumimoji="0" lang="ko-KR" altLang="en-US" sz="24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손발톱</a:t>
            </a:r>
            <a:r>
              <a:rPr kumimoji="0" lang="en-US" altLang="ko-KR" sz="24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, </a:t>
            </a:r>
            <a:r>
              <a:rPr kumimoji="0" lang="ko-KR" altLang="en-US" sz="24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수포를 긁어 슬라이드 위에 모은다</a:t>
            </a:r>
            <a:r>
              <a:rPr kumimoji="0" lang="en-US" altLang="ko-KR" sz="24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.</a:t>
            </a:r>
            <a:endParaRPr kumimoji="0" lang="en-US" altLang="ko-K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24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  ② </a:t>
            </a:r>
            <a:r>
              <a:rPr kumimoji="0" lang="ko-KR" altLang="en-US" sz="240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검체를</a:t>
            </a:r>
            <a:r>
              <a:rPr kumimoji="0" lang="ko-KR" altLang="en-US" sz="24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 커버 슬라이드로 살짝 덮어 놓는다</a:t>
            </a:r>
            <a:r>
              <a:rPr kumimoji="0" lang="en-US" altLang="ko-KR" sz="24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.</a:t>
            </a:r>
            <a:endParaRPr kumimoji="0" lang="en-US" altLang="ko-K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24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  ③ KOH (</a:t>
            </a:r>
            <a:r>
              <a:rPr kumimoji="0" lang="ko-KR" altLang="en-US" sz="24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수산화 칼륨</a:t>
            </a:r>
            <a:r>
              <a:rPr kumimoji="0" lang="en-US" altLang="ko-KR" sz="24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) 10~30% </a:t>
            </a:r>
            <a:r>
              <a:rPr kumimoji="0" lang="ko-KR" altLang="en-US" sz="24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용액을 떨어뜨린다</a:t>
            </a:r>
            <a:r>
              <a:rPr kumimoji="0" lang="en-US" altLang="ko-KR" sz="24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.</a:t>
            </a:r>
            <a:endParaRPr kumimoji="0" lang="en-US" altLang="ko-K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24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  ④ </a:t>
            </a:r>
            <a:r>
              <a:rPr kumimoji="0" lang="ko-KR" altLang="en-US" sz="24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알코올램프로 살짝 가열하거나 </a:t>
            </a:r>
            <a:r>
              <a:rPr kumimoji="0" lang="en-US" altLang="ko-KR" sz="24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10~20</a:t>
            </a:r>
            <a:r>
              <a:rPr kumimoji="0" lang="ko-KR" altLang="en-US" sz="24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분간 충분히 기다려서 각질을 녹인다</a:t>
            </a:r>
            <a:r>
              <a:rPr kumimoji="0" lang="en-US" altLang="ko-KR" sz="24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.</a:t>
            </a:r>
            <a:endParaRPr kumimoji="0" lang="en-US" altLang="ko-K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24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  ⑤ </a:t>
            </a:r>
            <a:r>
              <a:rPr kumimoji="0" lang="ko-KR" altLang="en-US" sz="24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현미경으로 진균 균사 여부를 관찰한다</a:t>
            </a:r>
            <a:r>
              <a:rPr kumimoji="0" lang="en-US" altLang="ko-KR" sz="24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ea typeface="맑은 고딕" panose="020B0503020000020004" pitchFamily="50" charset="-127"/>
              </a:rPr>
              <a:t>.</a:t>
            </a:r>
            <a:endParaRPr kumimoji="0" lang="en-US" altLang="ko-K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8380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1" name="Rectangle 3"/>
          <p:cNvSpPr>
            <a:spLocks noChangeArrowheads="1"/>
          </p:cNvSpPr>
          <p:nvPr/>
        </p:nvSpPr>
        <p:spPr bwMode="auto">
          <a:xfrm>
            <a:off x="1681369" y="206984"/>
            <a:ext cx="8829261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1pPr>
            <a:lvl2pPr marL="742950" indent="-28575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2pPr>
            <a:lvl3pPr marL="1143000" indent="-22860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3pPr>
            <a:lvl4pPr marL="1600200" indent="-22860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4pPr>
            <a:lvl5pPr marL="2057400" indent="-228600"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Arial Black" panose="020B0A04020102020204" pitchFamily="34" charset="0"/>
                <a:ea typeface="굴림" panose="020B0600000101010101" pitchFamily="50" charset="-127"/>
              </a:defRPr>
            </a:lvl9pPr>
          </a:lstStyle>
          <a:p>
            <a:pPr algn="ctr"/>
            <a:r>
              <a:rPr kumimoji="1" lang="en-US" altLang="ko-KR" b="1" dirty="0" smtClean="0">
                <a:solidFill>
                  <a:srgbClr val="000000"/>
                </a:solidFill>
                <a:latin typeface="굴림" panose="020B0600000101010101" pitchFamily="50" charset="-127"/>
                <a:cs typeface="Calibri" panose="020F0502020204030204" pitchFamily="34" charset="0"/>
              </a:rPr>
              <a:t>KOH</a:t>
            </a:r>
            <a:r>
              <a:rPr kumimoji="1" lang="ko-KR" altLang="en-US" b="1" dirty="0" smtClean="0">
                <a:solidFill>
                  <a:srgbClr val="000000"/>
                </a:solidFill>
                <a:latin typeface="굴림" panose="020B0600000101010101" pitchFamily="50" charset="-127"/>
                <a:cs typeface="Calibri" panose="020F0502020204030204" pitchFamily="34" charset="0"/>
              </a:rPr>
              <a:t>검사법</a:t>
            </a:r>
            <a:endParaRPr kumimoji="1" lang="en-US" altLang="ko-KR" b="1" dirty="0">
              <a:solidFill>
                <a:srgbClr val="000000"/>
              </a:solidFill>
              <a:latin typeface="굴림" panose="020B0600000101010101" pitchFamily="50" charset="-127"/>
              <a:cs typeface="Calibri" panose="020F0502020204030204" pitchFamily="34" charset="0"/>
            </a:endParaRPr>
          </a:p>
        </p:txBody>
      </p:sp>
      <p:sp>
        <p:nvSpPr>
          <p:cNvPr id="5" name="AutoShape 2" descr="Anesthesia | Plastic Surgery K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1344" y="3429000"/>
            <a:ext cx="4329309" cy="3186147"/>
          </a:xfrm>
          <a:prstGeom prst="round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72" r="4416"/>
          <a:stretch/>
        </p:blipFill>
        <p:spPr>
          <a:xfrm>
            <a:off x="637309" y="1171816"/>
            <a:ext cx="3865418" cy="3339980"/>
          </a:xfrm>
          <a:prstGeom prst="roundRect">
            <a:avLst/>
          </a:prstGeom>
        </p:spPr>
      </p:pic>
      <p:pic>
        <p:nvPicPr>
          <p:cNvPr id="1026" name="Picture 2" descr="A Study of Prevalence of Dermatophytosis in and around Guntur District,  Andhra Pradesh, South India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6" t="4452" r="2379" b="14256"/>
          <a:stretch/>
        </p:blipFill>
        <p:spPr bwMode="auto">
          <a:xfrm>
            <a:off x="7420015" y="1171816"/>
            <a:ext cx="4147930" cy="3326296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위로 구부러진 화살표 3"/>
          <p:cNvSpPr/>
          <p:nvPr/>
        </p:nvSpPr>
        <p:spPr>
          <a:xfrm rot="2580965">
            <a:off x="2478235" y="5096817"/>
            <a:ext cx="1371600" cy="63730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" name="위로 구부러진 화살표 7"/>
          <p:cNvSpPr/>
          <p:nvPr/>
        </p:nvSpPr>
        <p:spPr>
          <a:xfrm rot="18826552">
            <a:off x="8523949" y="5082019"/>
            <a:ext cx="1371600" cy="63730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64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1062</TotalTime>
  <Words>108</Words>
  <Application>Microsoft Office PowerPoint</Application>
  <PresentationFormat>와이드스크린</PresentationFormat>
  <Paragraphs>26</Paragraphs>
  <Slides>3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9" baseType="lpstr">
      <vt:lpstr>굴림</vt:lpstr>
      <vt:lpstr>돋움</vt:lpstr>
      <vt:lpstr>맑은 고딕</vt:lpstr>
      <vt:lpstr>Arial</vt:lpstr>
      <vt:lpstr>Calibri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사용자</cp:lastModifiedBy>
  <cp:revision>65</cp:revision>
  <dcterms:created xsi:type="dcterms:W3CDTF">2021-08-05T02:04:13Z</dcterms:created>
  <dcterms:modified xsi:type="dcterms:W3CDTF">2024-06-29T00:57:23Z</dcterms:modified>
</cp:coreProperties>
</file>